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  <p:sldMasterId id="2147483707" r:id="rId2"/>
    <p:sldMasterId id="2147483708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2"/>
      <p:bold r:id="rId13"/>
      <p:italic r:id="rId14"/>
      <p:boldItalic r:id="rId15"/>
    </p:embeddedFont>
    <p:embeddedFont>
      <p:font typeface="Helvetica Neue Light" panose="02000403000000020004" pitchFamily="2" charset="0"/>
      <p:regular r:id="rId16"/>
      <p:bold r:id="rId17"/>
      <p:italic r:id="rId18"/>
      <p:boldItalic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Medium" panose="020F050202020403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Medium" panose="020F0502020204030204" pitchFamily="34" charset="0"/>
      <p:regular r:id="rId32"/>
      <p:bold r:id="rId33"/>
      <p:italic r:id="rId34"/>
      <p:boldItalic r:id="rId35"/>
    </p:embeddedFont>
    <p:embeddedFont>
      <p:font typeface="Roboto Slab" pitchFamily="2" charset="0"/>
      <p:regular r:id="rId36"/>
      <p:bold r:id="rId37"/>
    </p:embeddedFont>
    <p:embeddedFont>
      <p:font typeface="Roboto Slab Regular" pitchFamily="2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512"/>
        <p:guide orient="horz" pos="2899"/>
        <p:guide pos="4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b19b38507_0_2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b19b38507_0_2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91af25c41a_0_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91af25c41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1af25c41a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1af25c41a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1af25c41a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91af25c41a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1af25c41a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1af25c41a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c7f726813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c7f726813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lanced Slide Style">
  <p:cSld name="CUSTOM_5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l="14559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re text + Img Slide Style">
  <p:cSld name="CAPTION_ONLY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l="3950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 CHECKED">
  <p:cSld name="CUSTOM_7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w="9525" cap="flat" cmpd="sng">
            <a:solidFill>
              <a:srgbClr val="2DC5FA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2" name="Google Shape;62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6"/>
          <p:cNvCxnSpPr/>
          <p:nvPr/>
        </p:nvCxnSpPr>
        <p:spPr>
          <a:xfrm rot="10800000" flipH="1">
            <a:off x="861725" y="534795"/>
            <a:ext cx="5100" cy="2464800"/>
          </a:xfrm>
          <a:prstGeom prst="straightConnector1">
            <a:avLst/>
          </a:prstGeom>
          <a:noFill/>
          <a:ln w="38100" cap="flat" cmpd="sng">
            <a:solidFill>
              <a:srgbClr val="2DC5FA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opening sty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title" idx="2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sz="34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/3 Text - 1/3 Image" type="tx">
  <p:cSld name="TITLE_AND_BOD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title" idx="2"/>
          </p:nvPr>
        </p:nvSpPr>
        <p:spPr>
          <a:xfrm>
            <a:off x="349624" y="794825"/>
            <a:ext cx="546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2 Text - 1/2 Image">
  <p:cSld name="TITLE_AND_BODY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title" idx="2"/>
          </p:nvPr>
        </p:nvSpPr>
        <p:spPr>
          <a:xfrm>
            <a:off x="349625" y="794825"/>
            <a:ext cx="43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3 Text - 2/3 Image">
  <p:cSld name="TITLE_AND_BODY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title" idx="2"/>
          </p:nvPr>
        </p:nvSpPr>
        <p:spPr>
          <a:xfrm>
            <a:off x="349625" y="794825"/>
            <a:ext cx="271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body" idx="1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">
  <p:cSld name="TITLE_ONLY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25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w="19050" cap="flat" cmpd="sng">
            <a:solidFill>
              <a:srgbClr val="D0D0D0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l="17192" r="17186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3" name="Google Shape;103;p2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Slide Style">
  <p:cSld name="MAIN_POIN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Screen Style">
  <p:cSld name="SECTION_TITLE_AND_DESCRI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" name="Google Shape;116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re text + Img Slide Style">
  <p:cSld name="CAPTION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2">
            <a:alphaModFix/>
          </a:blip>
          <a:srcRect l="3950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eatures, round photo">
  <p:cSld name="CUSTOM_9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8" name="Google Shape;128;p3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bserve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0" name="Google Shape;130;p3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E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ngage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I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mmerse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4">
            <a:alphaModFix/>
          </a:blip>
          <a:srcRect l="17202" r="17189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5">
            <a:alphaModFix/>
          </a:blip>
          <a:srcRect l="17602" t="1333" r="17989" b="134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6">
            <a:alphaModFix/>
          </a:blip>
          <a:srcRect l="26005" t="16689" r="30257" b="16683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 “guerrilla” encounters 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sz="3000">
              <a:solidFill>
                <a:srgbClr val="2DC5FA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Chapter - Light Blue">
  <p:cSld name="CUSTOM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Violet">
  <p:cSld name="CUSTOM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3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0" name="Google Shape;150;p3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Red">
  <p:cSld name="CUSTOM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4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5" name="Google Shape;155;p3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Yellow">
  <p:cSld name="CUSTOM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3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Light Green">
  <p:cSld name="CUSTOM_1_1_1_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6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5" name="Google Shape;165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Dark Blue">
  <p:cSld name="CUSTOM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70" name="Google Shape;170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Style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+ Image Style">
  <p:cSld name="CUSTOM_6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 rotWithShape="1">
          <a:blip r:embed="rId2">
            <a:alphaModFix/>
          </a:blip>
          <a:srcRect l="10533" r="1685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ity Slide Style">
  <p:cSld name="CUSTOM_7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 CHECKED">
  <p:cSld name="CUSTOM_7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41"/>
          <p:cNvCxnSpPr/>
          <p:nvPr/>
        </p:nvCxnSpPr>
        <p:spPr>
          <a:xfrm rot="10800000" flipH="1">
            <a:off x="861725" y="-29400"/>
            <a:ext cx="5100" cy="2464800"/>
          </a:xfrm>
          <a:prstGeom prst="straightConnector1">
            <a:avLst/>
          </a:prstGeom>
          <a:noFill/>
          <a:ln w="381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eatures with emoji Style">
  <p:cSld name="CUSTOM_8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4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und Photo and bullet points Style">
  <p:cSld name="CUSTOM_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r="33466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lanced Slide Style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l="14559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s Style">
  <p:cSld name="CUSTOM_2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l="16002" r="15784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lang="en" sz="3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en" sz="3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sz="3000" b="1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01" name="Google Shape;201;p4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4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tyle">
  <p:cSld name="CUSTOM_3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8" name="Google Shape;208;p47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Google Shape;209;p4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 type="title">
  <p:cSld name="TITLE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9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6" name="Google Shape;216;p49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7" name="Google Shape;217;p4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e" type="tx">
  <p:cSld name="TITLE_AND_BOD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>
            <a:spLocks noGrp="1"/>
          </p:cNvSpPr>
          <p:nvPr>
            <p:ph type="pic" idx="2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0" name="Google Shape;220;p50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1" name="Google Shape;221;p50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2" name="Google Shape;222;p5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Centré">
  <p:cSld name="Titre - Centré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1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5" name="Google Shape;225;p5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e">
  <p:cSld name="Photo - Verticale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2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8" name="Google Shape;228;p52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9" name="Google Shape;229;p52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0" name="Google Shape;230;p5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Haut">
  <p:cSld name="Titre - Hau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3" name="Google Shape;233;p5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puces">
  <p:cSld name="Titre et puces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4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6" name="Google Shape;236;p54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7" name="Google Shape;237;p5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, puces et photo">
  <p:cSld name="Titre, puces et photo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5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0" name="Google Shape;240;p55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1" name="Google Shape;241;p55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2" name="Google Shape;242;p5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ces">
  <p:cSld name="Puce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6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5" name="Google Shape;245;p5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photos">
  <p:cSld name="3 photos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7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8" name="Google Shape;248;p57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9" name="Google Shape;249;p57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0" name="Google Shape;250;p5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">
  <p:cSld name="Cita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8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3" name="Google Shape;253;p58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4" name="Google Shape;254;p5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7" name="Google Shape;257;p5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2" name="Google Shape;262;p6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3" name="Google Shape;263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44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2" name="Google Shape;212;p48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3" name="Google Shape;213;p4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2"/>
          <p:cNvSpPr txBox="1">
            <a:spLocks noGrp="1"/>
          </p:cNvSpPr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62"/>
          <p:cNvSpPr txBox="1">
            <a:spLocks noGrp="1"/>
          </p:cNvSpPr>
          <p:nvPr>
            <p:ph type="title" idx="2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A/B Testing: Case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0" name="Google Shape;270;p62"/>
          <p:cNvPicPr preferRelativeResize="0"/>
          <p:nvPr/>
        </p:nvPicPr>
        <p:blipFill rotWithShape="1">
          <a:blip r:embed="rId3">
            <a:alphaModFix/>
          </a:blip>
          <a:srcRect l="33453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3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A/B Testing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Business Case Scenario</a:t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6" name="Google Shape;276;p63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sz="23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6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63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63"/>
          <p:cNvPicPr preferRelativeResize="0"/>
          <p:nvPr/>
        </p:nvPicPr>
        <p:blipFill rotWithShape="1">
          <a:blip r:embed="rId5">
            <a:alphaModFix/>
          </a:blip>
          <a:srcRect t="30323"/>
          <a:stretch/>
        </p:blipFill>
        <p:spPr>
          <a:xfrm>
            <a:off x="768125" y="1127525"/>
            <a:ext cx="2838424" cy="2971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4"/>
          <p:cNvSpPr/>
          <p:nvPr/>
        </p:nvSpPr>
        <p:spPr>
          <a:xfrm>
            <a:off x="4532199" y="-21928"/>
            <a:ext cx="4637100" cy="5187300"/>
          </a:xfrm>
          <a:prstGeom prst="rect">
            <a:avLst/>
          </a:prstGeom>
          <a:solidFill>
            <a:srgbClr val="E17B7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Helvetica Neue"/>
              <a:buNone/>
            </a:pP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p6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2188" y="-345675"/>
            <a:ext cx="4637100" cy="613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6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64"/>
          <p:cNvSpPr txBox="1"/>
          <p:nvPr/>
        </p:nvSpPr>
        <p:spPr>
          <a:xfrm>
            <a:off x="710700" y="1931900"/>
            <a:ext cx="3105600" cy="12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B75"/>
              </a:buClr>
              <a:buSzPts val="3000"/>
              <a:buFont typeface="Arial"/>
              <a:buNone/>
            </a:pPr>
            <a:r>
              <a:rPr lang="de-DE" sz="3000" b="1" dirty="0" err="1">
                <a:solidFill>
                  <a:srgbClr val="2E2E2E"/>
                </a:solidFill>
                <a:latin typeface="Montserrat"/>
                <a:ea typeface="Montserrat"/>
                <a:cs typeface="Montserrat"/>
                <a:sym typeface="Montserrat"/>
              </a:rPr>
              <a:t>Understand</a:t>
            </a:r>
            <a:endParaRPr lang="de-DE" sz="3000" b="1" dirty="0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B75"/>
              </a:buClr>
              <a:buSzPts val="3000"/>
              <a:buFont typeface="Arial"/>
              <a:buNone/>
            </a:pPr>
            <a:r>
              <a:rPr lang="en" sz="3000" b="1" dirty="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A/B TESTING</a:t>
            </a:r>
            <a:endParaRPr sz="30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5"/>
          <p:cNvSpPr txBox="1"/>
          <p:nvPr/>
        </p:nvSpPr>
        <p:spPr>
          <a:xfrm>
            <a:off x="805675" y="1838275"/>
            <a:ext cx="7551600" cy="26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are a newly hired junior analyst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 experiment was designed as an A/B test with a measurement period of 3/15/2017 – 4/30/2017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experiment is a digital experiment on a website that your company uses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users/customers go on the website to register for the company’s services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Data is available at your disposal. Understand the data, hypothesis tested, and the business objectives.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Analyse the data and answer the business problems.</a:t>
            </a:r>
            <a:endParaRPr sz="20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65"/>
          <p:cNvSpPr txBox="1"/>
          <p:nvPr/>
        </p:nvSpPr>
        <p:spPr>
          <a:xfrm>
            <a:off x="585600" y="10618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BUSINESS CASE </a:t>
            </a:r>
            <a:r>
              <a:rPr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Scenario</a:t>
            </a:r>
            <a:endParaRPr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65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6"/>
          <p:cNvSpPr txBox="1"/>
          <p:nvPr/>
        </p:nvSpPr>
        <p:spPr>
          <a:xfrm>
            <a:off x="805675" y="1838275"/>
            <a:ext cx="7551600" cy="26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Hypotheses: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more modern UI and prompts would make clients feel more comfortable with the process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Clients would complete the new process at a higher rate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Objectives: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Analyze the ways in which clients interact differently with your product. 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Measure the impact of the new process perform. What are some differences?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66"/>
          <p:cNvSpPr txBox="1"/>
          <p:nvPr/>
        </p:nvSpPr>
        <p:spPr>
          <a:xfrm>
            <a:off x="585600" y="1061800"/>
            <a:ext cx="6694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Hypothesis</a:t>
            </a: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&amp; Objectives</a:t>
            </a:r>
            <a:endParaRPr sz="23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66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7"/>
          <p:cNvSpPr txBox="1"/>
          <p:nvPr/>
        </p:nvSpPr>
        <p:spPr>
          <a:xfrm>
            <a:off x="805675" y="1838275"/>
            <a:ext cx="7551600" cy="26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set 1 (df_final_demo) </a:t>
            </a: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contains client demographic information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Data set 2 (df_final_web_data) </a:t>
            </a: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contains web hit level web activity        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(split into 2 parts: pt_1 and pt_2)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set 3 (df_final_experiment_clients) </a:t>
            </a: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contains a list of clients             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and indicates whether they were a part of the experiment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67"/>
          <p:cNvSpPr txBox="1"/>
          <p:nvPr/>
        </p:nvSpPr>
        <p:spPr>
          <a:xfrm>
            <a:off x="585600" y="1061800"/>
            <a:ext cx="6694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Available</a:t>
            </a: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Data</a:t>
            </a:r>
            <a:endParaRPr sz="23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67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Macintosh PowerPoint</Application>
  <PresentationFormat>On-screen Show (16:9)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Montserrat</vt:lpstr>
      <vt:lpstr>Montserrat Medium</vt:lpstr>
      <vt:lpstr>Arial</vt:lpstr>
      <vt:lpstr>Helvetica Neue</vt:lpstr>
      <vt:lpstr>Helvetica Neue Light</vt:lpstr>
      <vt:lpstr>Roboto Slab</vt:lpstr>
      <vt:lpstr>Roboto Slab Regular</vt:lpstr>
      <vt:lpstr>Roboto</vt:lpstr>
      <vt:lpstr>Roboto Medium</vt:lpstr>
      <vt:lpstr>Simple Light</vt:lpstr>
      <vt:lpstr>Simple Light</vt:lpstr>
      <vt:lpstr>White</vt:lpstr>
      <vt:lpstr>DATA ANALYTICS | IRONHACK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| IRONHACK</dc:title>
  <cp:lastModifiedBy>Sian Davies</cp:lastModifiedBy>
  <cp:revision>1</cp:revision>
  <dcterms:modified xsi:type="dcterms:W3CDTF">2021-11-22T05:44:35Z</dcterms:modified>
</cp:coreProperties>
</file>